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media/image1.jpeg" ContentType="image/jpeg"/>
  <Override PartName="/ppt/media/image3.png" ContentType="image/png"/>
  <Override PartName="/ppt/media/image2.png" ContentType="image/pn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3587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a-ES" sz="4400" spc="-1" strike="noStrike">
                <a:latin typeface="Arial"/>
              </a:rPr>
              <a:t>Pulse para editar el formato del texto de título</a:t>
            </a:r>
            <a:endParaRPr b="0" lang="ca-E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3200" spc="-1" strike="noStrike">
                <a:latin typeface="Arial"/>
              </a:rPr>
              <a:t>Pulse para editar el formato de texto del esquema</a:t>
            </a:r>
            <a:endParaRPr b="0" lang="ca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2800" spc="-1" strike="noStrike">
                <a:latin typeface="Arial"/>
              </a:rPr>
              <a:t>Segundo nivel del esquema</a:t>
            </a:r>
            <a:endParaRPr b="0" lang="ca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400" spc="-1" strike="noStrike">
                <a:latin typeface="Arial"/>
              </a:rPr>
              <a:t>Tercer nivel del esquema</a:t>
            </a:r>
            <a:endParaRPr b="0" lang="ca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2000" spc="-1" strike="noStrike">
                <a:latin typeface="Arial"/>
              </a:rPr>
              <a:t>Cuarto nivel del esquema</a:t>
            </a:r>
            <a:endParaRPr b="0" lang="ca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latin typeface="Arial"/>
              </a:rPr>
              <a:t>Quinto nivel del esquema</a:t>
            </a:r>
            <a:endParaRPr b="0" lang="ca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latin typeface="Arial"/>
              </a:rPr>
              <a:t>Sexto nivel del esquema</a:t>
            </a:r>
            <a:endParaRPr b="0" lang="ca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latin typeface="Arial"/>
              </a:rPr>
              <a:t>Séptimo nivel del esquema</a:t>
            </a:r>
            <a:endParaRPr b="0" lang="ca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960" cy="132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ca-ES" sz="1800" spc="-1" strike="noStrike">
                <a:latin typeface="Arial"/>
              </a:rPr>
              <a:t>Pulse para editar el formato del texto de título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3200" spc="-1" strike="noStrike">
                <a:latin typeface="Arial"/>
              </a:rPr>
              <a:t>Pulse para editar el formato de texto del esquema</a:t>
            </a:r>
            <a:endParaRPr b="0" lang="ca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2800" spc="-1" strike="noStrike">
                <a:latin typeface="Arial"/>
              </a:rPr>
              <a:t>Segundo nivel del esquema</a:t>
            </a:r>
            <a:endParaRPr b="0" lang="ca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400" spc="-1" strike="noStrike">
                <a:latin typeface="Arial"/>
              </a:rPr>
              <a:t>Tercer nivel del esquema</a:t>
            </a:r>
            <a:endParaRPr b="0" lang="ca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2000" spc="-1" strike="noStrike">
                <a:latin typeface="Arial"/>
              </a:rPr>
              <a:t>Cuarto nivel del esquema</a:t>
            </a:r>
            <a:endParaRPr b="0" lang="ca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latin typeface="Arial"/>
              </a:rPr>
              <a:t>Quinto nivel del esquema</a:t>
            </a:r>
            <a:endParaRPr b="0" lang="ca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latin typeface="Arial"/>
              </a:rPr>
              <a:t>Sexto nivel del esquema</a:t>
            </a:r>
            <a:endParaRPr b="0" lang="ca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latin typeface="Arial"/>
              </a:rPr>
              <a:t>Séptimo nivel del esquema</a:t>
            </a:r>
            <a:endParaRPr b="0" lang="ca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-7560" y="-1800"/>
            <a:ext cx="1219212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b9b9b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ítulo 1"/>
          <p:cNvSpPr/>
          <p:nvPr/>
        </p:nvSpPr>
        <p:spPr>
          <a:xfrm>
            <a:off x="838080" y="365040"/>
            <a:ext cx="1051596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Montserrat Black"/>
              </a:rPr>
              <a:t>Asamblea colectivo A y B</a:t>
            </a:r>
            <a:endParaRPr b="0" lang="ca-ES" sz="4400" spc="-1" strike="noStrike">
              <a:latin typeface="Arial"/>
            </a:endParaRPr>
          </a:p>
        </p:txBody>
      </p:sp>
      <p:sp>
        <p:nvSpPr>
          <p:cNvPr id="78" name="Marcador de contenido 2"/>
          <p:cNvSpPr/>
          <p:nvPr/>
        </p:nvSpPr>
        <p:spPr>
          <a:xfrm>
            <a:off x="838080" y="2049840"/>
            <a:ext cx="1051596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ES" sz="2800" spc="-1" strike="noStrike" u="sng">
                <a:solidFill>
                  <a:srgbClr val="000000"/>
                </a:solidFill>
                <a:uFillTx/>
                <a:latin typeface="Montserrat"/>
              </a:rPr>
              <a:t>Puntos del día:</a:t>
            </a:r>
            <a:endParaRPr b="0" lang="ca-E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ca-E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s-ES" sz="2000" spc="-1" strike="noStrike">
                <a:solidFill>
                  <a:srgbClr val="000000"/>
                </a:solidFill>
                <a:latin typeface="Montserrat"/>
              </a:rPr>
              <a:t>Tramitación Convenio Especial (Colectivo B)</a:t>
            </a:r>
            <a:endParaRPr b="0" lang="ca-ES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s-ES" sz="2000" spc="-1" strike="noStrike">
                <a:solidFill>
                  <a:srgbClr val="000000"/>
                </a:solidFill>
                <a:latin typeface="Montserrat"/>
              </a:rPr>
              <a:t>MEI</a:t>
            </a:r>
            <a:endParaRPr b="0" lang="ca-ES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s-ES" sz="2000" spc="-1" strike="noStrike">
                <a:solidFill>
                  <a:srgbClr val="000000"/>
                </a:solidFill>
                <a:latin typeface="Montserrat"/>
              </a:rPr>
              <a:t>Varios </a:t>
            </a:r>
            <a:endParaRPr b="0" lang="ca-ES" sz="20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Montserrat"/>
              </a:rPr>
              <a:t>Bases Máximas.</a:t>
            </a:r>
            <a:endParaRPr b="0" lang="ca-ES" sz="16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Montserrat"/>
              </a:rPr>
              <a:t>Recambios.</a:t>
            </a:r>
            <a:endParaRPr b="0" lang="ca-ES" sz="16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Montserrat"/>
              </a:rPr>
              <a:t>Sentencia subsidio mayores 52 años.</a:t>
            </a:r>
            <a:endParaRPr b="0" lang="ca-E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b9b9b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adroTexto 4"/>
          <p:cNvSpPr/>
          <p:nvPr/>
        </p:nvSpPr>
        <p:spPr>
          <a:xfrm>
            <a:off x="1049040" y="2563920"/>
            <a:ext cx="10094400" cy="283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Previgest enviará Correo electrónico.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Formulario cumplimentado, revisar los datos.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Presentar el formulario firmado ante la Tesorería de la Seguridad Social (telemáticamente a través de la web de la Seguridad Social).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Plazo 90 días a partir de la finalización de la prestación del desempleo</a:t>
            </a:r>
            <a:endParaRPr b="0" lang="ca-ES" sz="2000" spc="-1" strike="noStrike">
              <a:latin typeface="Arial"/>
            </a:endParaRPr>
          </a:p>
        </p:txBody>
      </p:sp>
      <p:sp>
        <p:nvSpPr>
          <p:cNvPr id="80" name="Subtítulo 2"/>
          <p:cNvSpPr/>
          <p:nvPr/>
        </p:nvSpPr>
        <p:spPr>
          <a:xfrm>
            <a:off x="1523880" y="416160"/>
            <a:ext cx="9144000" cy="94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18000"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s-ES" sz="5400" spc="-1" strike="noStrike">
                <a:solidFill>
                  <a:srgbClr val="000000"/>
                </a:solidFill>
                <a:latin typeface="Montserrat Black"/>
                <a:ea typeface="DejaVu Sans"/>
              </a:rPr>
              <a:t>Tramitación Convenio Especial</a:t>
            </a:r>
            <a:endParaRPr b="0" lang="ca-ES" sz="54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s-ES" sz="5400" spc="-1" strike="noStrike">
                <a:solidFill>
                  <a:srgbClr val="000000"/>
                </a:solidFill>
                <a:latin typeface="Montserrat Black"/>
                <a:ea typeface="DejaVu Sans"/>
              </a:rPr>
              <a:t>(CESS)</a:t>
            </a:r>
            <a:endParaRPr b="0" lang="ca-ES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b9b9b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n 3" descr=""/>
          <p:cNvPicPr/>
          <p:nvPr/>
        </p:nvPicPr>
        <p:blipFill>
          <a:blip r:embed="rId1"/>
          <a:stretch/>
        </p:blipFill>
        <p:spPr>
          <a:xfrm>
            <a:off x="682560" y="4192920"/>
            <a:ext cx="11239920" cy="2437560"/>
          </a:xfrm>
          <a:prstGeom prst="rect">
            <a:avLst/>
          </a:prstGeom>
          <a:ln w="0">
            <a:noFill/>
          </a:ln>
        </p:spPr>
      </p:pic>
      <p:sp>
        <p:nvSpPr>
          <p:cNvPr id="82" name="Subtítulo 2"/>
          <p:cNvSpPr/>
          <p:nvPr/>
        </p:nvSpPr>
        <p:spPr>
          <a:xfrm>
            <a:off x="1523880" y="1588680"/>
            <a:ext cx="9144000" cy="94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ES" sz="2400" spc="-1" strike="noStrike" u="sng">
                <a:solidFill>
                  <a:srgbClr val="000000"/>
                </a:solidFill>
                <a:uFillTx/>
                <a:latin typeface="Montserrat"/>
                <a:ea typeface="DejaVu Sans"/>
              </a:rPr>
              <a:t>Punto del formulario en el que se indica la base a cotizar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</p:txBody>
      </p:sp>
      <p:sp>
        <p:nvSpPr>
          <p:cNvPr id="83" name="Subtítulo 2"/>
          <p:cNvSpPr/>
          <p:nvPr/>
        </p:nvSpPr>
        <p:spPr>
          <a:xfrm>
            <a:off x="1031040" y="2454120"/>
            <a:ext cx="10542960" cy="159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18000"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 u="sng">
                <a:solidFill>
                  <a:srgbClr val="000000"/>
                </a:solidFill>
                <a:uFillTx/>
                <a:latin typeface="Montserrat"/>
                <a:ea typeface="DejaVu Sans"/>
              </a:rPr>
              <a:t>Promedio del último año cotizado</a:t>
            </a:r>
            <a:r>
              <a:rPr b="0" lang="es-ES" sz="2800" spc="-1" strike="noStrike">
                <a:solidFill>
                  <a:srgbClr val="000000"/>
                </a:solidFill>
                <a:latin typeface="Montserrat"/>
                <a:ea typeface="DejaVu Sans"/>
              </a:rPr>
              <a:t>: Para cotizar la </a:t>
            </a:r>
            <a:r>
              <a:rPr b="1" lang="es-ES" sz="2800" spc="-1" strike="noStrike">
                <a:solidFill>
                  <a:srgbClr val="000000"/>
                </a:solidFill>
                <a:latin typeface="Montserrat"/>
                <a:ea typeface="DejaVu Sans"/>
              </a:rPr>
              <a:t>misma base que en el desempleo</a:t>
            </a:r>
            <a:r>
              <a:rPr b="0" lang="es-ES" sz="2800" spc="-1" strike="noStrike">
                <a:solidFill>
                  <a:srgbClr val="000000"/>
                </a:solidFill>
                <a:latin typeface="Montserrat"/>
                <a:ea typeface="DejaVu Sans"/>
              </a:rPr>
              <a:t>.</a:t>
            </a:r>
            <a:endParaRPr b="0" lang="ca-E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ca-E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s-ES" sz="2800" spc="-1" strike="noStrike" u="sng">
                <a:solidFill>
                  <a:srgbClr val="000000"/>
                </a:solidFill>
                <a:uFillTx/>
                <a:latin typeface="Montserrat"/>
                <a:ea typeface="DejaVu Sans"/>
              </a:rPr>
              <a:t>Máxima</a:t>
            </a:r>
            <a:r>
              <a:rPr b="0" lang="es-ES" sz="2800" spc="-1" strike="noStrike">
                <a:solidFill>
                  <a:srgbClr val="000000"/>
                </a:solidFill>
                <a:latin typeface="Montserrat"/>
                <a:ea typeface="DejaVu Sans"/>
              </a:rPr>
              <a:t>: En los casos que hayan cotizado por la máxima, pueden </a:t>
            </a:r>
            <a:r>
              <a:rPr b="1" lang="es-ES" sz="2800" spc="-1" strike="noStrike">
                <a:solidFill>
                  <a:srgbClr val="000000"/>
                </a:solidFill>
                <a:latin typeface="Montserrat"/>
                <a:ea typeface="DejaVu Sans"/>
              </a:rPr>
              <a:t>establecer la máxima actual </a:t>
            </a:r>
            <a:r>
              <a:rPr b="0" lang="es-ES" sz="2800" spc="-1" strike="noStrike">
                <a:solidFill>
                  <a:srgbClr val="000000"/>
                </a:solidFill>
                <a:latin typeface="Montserrat"/>
                <a:ea typeface="DejaVu Sans"/>
              </a:rPr>
              <a:t>(Nissan no asume la diferencia).</a:t>
            </a:r>
            <a:endParaRPr b="0" lang="ca-E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ca-E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s-ES" sz="2800" spc="-1" strike="noStrike" u="sng">
                <a:solidFill>
                  <a:srgbClr val="000000"/>
                </a:solidFill>
                <a:uFillTx/>
                <a:latin typeface="Montserrat"/>
                <a:ea typeface="DejaVu Sans"/>
              </a:rPr>
              <a:t>Intermedia</a:t>
            </a:r>
            <a:r>
              <a:rPr b="0" lang="es-ES" sz="2800" spc="-1" strike="noStrike">
                <a:solidFill>
                  <a:srgbClr val="000000"/>
                </a:solidFill>
                <a:latin typeface="Montserrat"/>
                <a:ea typeface="DejaVu Sans"/>
              </a:rPr>
              <a:t>: En este apartado se puede indicar la base por la cual quieres cotizar. Se puede indicar las </a:t>
            </a:r>
            <a:r>
              <a:rPr b="1" lang="es-ES" sz="2800" spc="-1" strike="noStrike">
                <a:solidFill>
                  <a:srgbClr val="000000"/>
                </a:solidFill>
                <a:latin typeface="Montserrat"/>
                <a:ea typeface="DejaVu Sans"/>
              </a:rPr>
              <a:t>bases que establece el plan</a:t>
            </a:r>
            <a:r>
              <a:rPr b="0" lang="es-ES" sz="2800" spc="-1" strike="noStrike">
                <a:solidFill>
                  <a:srgbClr val="000000"/>
                </a:solidFill>
                <a:latin typeface="Montserrat"/>
                <a:ea typeface="DejaVu Sans"/>
              </a:rPr>
              <a:t>.</a:t>
            </a:r>
            <a:endParaRPr b="0" lang="ca-ES" sz="2800" spc="-1" strike="noStrike">
              <a:latin typeface="Arial"/>
            </a:endParaRPr>
          </a:p>
        </p:txBody>
      </p:sp>
      <p:sp>
        <p:nvSpPr>
          <p:cNvPr id="84" name="Subtítulo 2"/>
          <p:cNvSpPr/>
          <p:nvPr/>
        </p:nvSpPr>
        <p:spPr>
          <a:xfrm>
            <a:off x="1523880" y="416160"/>
            <a:ext cx="9144000" cy="94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18000"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s-ES" sz="5400" spc="-1" strike="noStrike">
                <a:solidFill>
                  <a:srgbClr val="000000"/>
                </a:solidFill>
                <a:latin typeface="Montserrat Black"/>
                <a:ea typeface="DejaVu Sans"/>
              </a:rPr>
              <a:t>Tramitación Convenio Especial</a:t>
            </a:r>
            <a:endParaRPr b="0" lang="ca-ES" sz="54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s-ES" sz="5400" spc="-1" strike="noStrike">
                <a:solidFill>
                  <a:srgbClr val="000000"/>
                </a:solidFill>
                <a:latin typeface="Montserrat Black"/>
                <a:ea typeface="DejaVu Sans"/>
              </a:rPr>
              <a:t>(CESS)</a:t>
            </a:r>
            <a:endParaRPr b="0" lang="ca-ES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b9b9b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ubtítulo 2"/>
          <p:cNvSpPr/>
          <p:nvPr/>
        </p:nvSpPr>
        <p:spPr>
          <a:xfrm>
            <a:off x="1591200" y="1575000"/>
            <a:ext cx="9144000" cy="94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ES" sz="2400" spc="-1" strike="noStrike" u="sng">
                <a:solidFill>
                  <a:srgbClr val="000000"/>
                </a:solidFill>
                <a:uFillTx/>
                <a:latin typeface="Montserrat"/>
                <a:ea typeface="DejaVu Sans"/>
              </a:rPr>
              <a:t>Obligaciones Convenio Especial tramitado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</p:txBody>
      </p:sp>
      <p:sp>
        <p:nvSpPr>
          <p:cNvPr id="86" name="CuadroTexto 7"/>
          <p:cNvSpPr/>
          <p:nvPr/>
        </p:nvSpPr>
        <p:spPr>
          <a:xfrm>
            <a:off x="1031040" y="2518200"/>
            <a:ext cx="1026504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Enviar a Previgest: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Copia del </a:t>
            </a:r>
            <a:r>
              <a:rPr b="1" lang="es-E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Convenio Especial resuelto </a:t>
            </a:r>
            <a:r>
              <a:rPr b="0" lang="es-E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por la Tesorería</a:t>
            </a:r>
            <a:endParaRPr b="0" lang="ca-ES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Copia de los </a:t>
            </a:r>
            <a:r>
              <a:rPr b="1" lang="es-E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justificantes</a:t>
            </a:r>
            <a:r>
              <a:rPr b="0" lang="es-E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 que se pagan en concepto de Convenio Especial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87" name="CuadroTexto 8"/>
          <p:cNvSpPr/>
          <p:nvPr/>
        </p:nvSpPr>
        <p:spPr>
          <a:xfrm>
            <a:off x="1031040" y="4141440"/>
            <a:ext cx="10265040" cy="14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Otras recomendaciones: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Permanecer como </a:t>
            </a:r>
            <a:r>
              <a:rPr b="1" lang="es-E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demandante de empleo </a:t>
            </a:r>
            <a:r>
              <a:rPr b="0" lang="es-E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hasta la edad de jubilación.</a:t>
            </a:r>
            <a:endParaRPr b="0" lang="ca-ES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En caso de querer </a:t>
            </a:r>
            <a:r>
              <a:rPr b="0" lang="es-ES" sz="1800" spc="-1" strike="noStrike" u="sng">
                <a:solidFill>
                  <a:srgbClr val="000000"/>
                </a:solidFill>
                <a:uFillTx/>
                <a:latin typeface="Montserrat"/>
                <a:ea typeface="DejaVu Sans"/>
              </a:rPr>
              <a:t>mantener la misma Base de Cotización</a:t>
            </a:r>
            <a:r>
              <a:rPr b="0" lang="es-E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, se debe comunicar a la Tesorería cada año y siempre </a:t>
            </a:r>
            <a:r>
              <a:rPr b="1" lang="es-E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antes del 1 de octubre</a:t>
            </a:r>
            <a:r>
              <a:rPr b="0" lang="es-E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.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88" name="Subtítulo 2"/>
          <p:cNvSpPr/>
          <p:nvPr/>
        </p:nvSpPr>
        <p:spPr>
          <a:xfrm>
            <a:off x="1523880" y="413280"/>
            <a:ext cx="9144000" cy="94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18000"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s-ES" sz="5400" spc="-1" strike="noStrike">
                <a:solidFill>
                  <a:srgbClr val="000000"/>
                </a:solidFill>
                <a:latin typeface="Montserrat Black"/>
                <a:ea typeface="DejaVu Sans"/>
              </a:rPr>
              <a:t>Tramitación Convenio Especial</a:t>
            </a:r>
            <a:endParaRPr b="0" lang="ca-ES" sz="54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s-ES" sz="5400" spc="-1" strike="noStrike">
                <a:solidFill>
                  <a:srgbClr val="000000"/>
                </a:solidFill>
                <a:latin typeface="Montserrat Black"/>
                <a:ea typeface="DejaVu Sans"/>
              </a:rPr>
              <a:t>(CESS)</a:t>
            </a:r>
            <a:endParaRPr b="0" lang="ca-ES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b9b9b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ítulo 1"/>
          <p:cNvSpPr/>
          <p:nvPr/>
        </p:nvSpPr>
        <p:spPr>
          <a:xfrm>
            <a:off x="1523880" y="450000"/>
            <a:ext cx="9144000" cy="87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65000"/>
          </a:bodyPr>
          <a:p>
            <a:pPr algn="ctr">
              <a:lnSpc>
                <a:spcPct val="9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Montserrat Black"/>
                <a:ea typeface="DejaVu Sans"/>
              </a:rPr>
              <a:t>MEI</a:t>
            </a:r>
            <a:endParaRPr b="0" lang="ca-ES" sz="4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es-ES" sz="2000" spc="-1" strike="noStrike">
                <a:solidFill>
                  <a:srgbClr val="000000"/>
                </a:solidFill>
                <a:latin typeface="Montserrat Black"/>
                <a:ea typeface="DejaVu Sans"/>
              </a:rPr>
              <a:t>(Mecanismo de Equidad Intergeneracional)</a:t>
            </a:r>
            <a:endParaRPr b="0" lang="ca-ES" sz="2000" spc="-1" strike="noStrike">
              <a:latin typeface="Arial"/>
            </a:endParaRPr>
          </a:p>
        </p:txBody>
      </p:sp>
      <p:sp>
        <p:nvSpPr>
          <p:cNvPr id="90" name="CuadroTexto 4"/>
          <p:cNvSpPr/>
          <p:nvPr/>
        </p:nvSpPr>
        <p:spPr>
          <a:xfrm>
            <a:off x="1523880" y="2420640"/>
            <a:ext cx="9735840" cy="283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¿Qué es el MEI?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Ha comenzado a implantarse a partir de este 2023, y se extenderá hasta el año 2032.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Se trata del Mecanismo de Equidad Intergeneracional (MEI) y se incluye como medida del proyecto de ley de garantía del poder adquisitivo de las pensiones y de otras medidas de refuerzo de la sostenibilidad del sistema.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Sustituye al anterior Factor de Sostenibilidad de 2013.</a:t>
            </a:r>
            <a:endParaRPr b="0" lang="ca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b9b9b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1"/>
          <p:cNvSpPr/>
          <p:nvPr/>
        </p:nvSpPr>
        <p:spPr>
          <a:xfrm>
            <a:off x="1523880" y="450000"/>
            <a:ext cx="9144000" cy="87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65000"/>
          </a:bodyPr>
          <a:p>
            <a:pPr algn="ctr">
              <a:lnSpc>
                <a:spcPct val="9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Montserrat Black"/>
                <a:ea typeface="DejaVu Sans"/>
              </a:rPr>
              <a:t>MEI</a:t>
            </a:r>
            <a:endParaRPr b="0" lang="ca-ES" sz="4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es-ES" sz="2000" spc="-1" strike="noStrike">
                <a:solidFill>
                  <a:srgbClr val="000000"/>
                </a:solidFill>
                <a:latin typeface="Montserrat Black"/>
                <a:ea typeface="DejaVu Sans"/>
              </a:rPr>
              <a:t>(Mecanismo de Equidad Intergeneracional)</a:t>
            </a:r>
            <a:endParaRPr b="0" lang="ca-ES" sz="2000" spc="-1" strike="noStrike">
              <a:latin typeface="Arial"/>
            </a:endParaRPr>
          </a:p>
        </p:txBody>
      </p:sp>
      <p:sp>
        <p:nvSpPr>
          <p:cNvPr id="92" name="CuadroTexto 6"/>
          <p:cNvSpPr/>
          <p:nvPr/>
        </p:nvSpPr>
        <p:spPr>
          <a:xfrm>
            <a:off x="968040" y="1917000"/>
            <a:ext cx="1064160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La cotización finalista del Mecanismo de Equidad Intergeneracional prevista en el artículo 127 bis tendrá efectos desde el 1 de enero de 2023 hasta el 31 de diciembre de 2050, con arreglo a la siguiente escala: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93" name="Imagen 8" descr=""/>
          <p:cNvPicPr/>
          <p:nvPr/>
        </p:nvPicPr>
        <p:blipFill>
          <a:blip r:embed="rId1"/>
          <a:stretch/>
        </p:blipFill>
        <p:spPr>
          <a:xfrm>
            <a:off x="3482280" y="3153600"/>
            <a:ext cx="5227560" cy="2414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b9b9b9"/>
            </a:gs>
          </a:gsLst>
          <a:lin ang="36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ítulo 1_0"/>
          <p:cNvSpPr/>
          <p:nvPr/>
        </p:nvSpPr>
        <p:spPr>
          <a:xfrm>
            <a:off x="1523880" y="450000"/>
            <a:ext cx="9144000" cy="87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Montserrat Black"/>
                <a:ea typeface="DejaVu Sans"/>
              </a:rPr>
              <a:t>VARIOS</a:t>
            </a:r>
            <a:endParaRPr b="0" lang="ca-ES" sz="4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ca-ES" sz="4400" spc="-1" strike="noStrike"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709920" y="1800000"/>
            <a:ext cx="10800720" cy="37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 u="sng">
                <a:uFillTx/>
                <a:latin typeface="Arial"/>
              </a:rPr>
              <a:t>Bases máximas:</a:t>
            </a:r>
            <a:endParaRPr b="0" lang="ca-E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Base máxima 2021: 4.070,10€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Base máxima 2022: 4.139,40€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Se reclama la obligación por parte de la empresa de cotizar por la base máxima en el momento de la salida que es mitad de enero de 2022. 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Esta reclamación afecta únicamente a las personas que en un periodo de 5 años han cotizado por bases máximas en al menos 24 meses. 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-7560" y="-1800"/>
            <a:ext cx="1219212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</TotalTime>
  <Application>LibreOffice/7.1.4.2$Windows_X86_64 LibreOffice_project/a529a4fab45b75fefc5b6226684193eb000654f6</Application>
  <AppVersion>15.0000</AppVersion>
  <Words>365</Words>
  <Paragraphs>49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2023-10-23T12:46:10Z</dcterms:created>
  <dc:creator>Jonathan Molina Garcia</dc:creator>
  <dc:description/>
  <dc:language>es-ES</dc:language>
  <cp:lastModifiedBy/>
  <dcterms:modified xsi:type="dcterms:W3CDTF">2023-10-24T09:21:02Z</dcterms:modified>
  <cp:revision>3</cp:revision>
  <dc:subject/>
  <dc:title>Asamblea colectivo A y B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6</vt:i4>
  </property>
</Properties>
</file>